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8288000" cy="10287000"/>
  <p:notesSz cx="6858000" cy="9144000"/>
  <p:embeddedFontLst>
    <p:embeddedFont>
      <p:font typeface="29LT Zarid Display" pitchFamily="2" charset="-78"/>
      <p:regular r:id="rId25"/>
    </p:embeddedFont>
    <p:embeddedFont>
      <p:font typeface="29LT Zarid Text" pitchFamily="2" charset="-78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Muli Regular" pitchFamily="2" charset="77"/>
      <p:regular r:id="rId31"/>
    </p:embeddedFont>
    <p:embeddedFont>
      <p:font typeface="Open Sans Bold" panose="020B0806030504020204" pitchFamily="34" charset="0"/>
      <p:regular r:id="rId32"/>
      <p:bold r:id="rId33"/>
    </p:embeddedFont>
    <p:embeddedFont>
      <p:font typeface="Open Sans Extra Bold" panose="020B0906030804020204" pitchFamily="34" charset="0"/>
      <p:regular r:id="rId34"/>
      <p:bold r:id="rId35"/>
    </p:embeddedFont>
    <p:embeddedFont>
      <p:font typeface="Open Sans Light Bold" panose="020B0806030504020204" pitchFamily="34" charset="0"/>
      <p:regular r:id="rId36"/>
      <p:bold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94592" autoAdjust="0"/>
  </p:normalViewPr>
  <p:slideViewPr>
    <p:cSldViewPr>
      <p:cViewPr varScale="1">
        <p:scale>
          <a:sx n="69" d="100"/>
          <a:sy n="69" d="100"/>
        </p:scale>
        <p:origin x="384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presProps" Target="presProps.xml"/></Relationships>
</file>

<file path=ppt/media/image1.jpeg>
</file>

<file path=ppt/media/image10.png>
</file>

<file path=ppt/media/image11.sv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4C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2502" r="12502"/>
          <a:stretch>
            <a:fillRect/>
          </a:stretch>
        </p:blipFill>
        <p:spPr>
          <a:xfrm>
            <a:off x="9825626" y="0"/>
            <a:ext cx="8462374" cy="752263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91577" y="1448715"/>
            <a:ext cx="7472922" cy="3972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471"/>
              </a:lnSpc>
            </a:pPr>
            <a:r>
              <a:rPr lang="en-US" sz="10523">
                <a:solidFill>
                  <a:srgbClr val="F4F0E0"/>
                </a:solidFill>
                <a:latin typeface="29LT Zarid Display"/>
              </a:rPr>
              <a:t>Programmation Orienté objet (POO)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60462" y="1652213"/>
            <a:ext cx="12253764" cy="3166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 Bold"/>
              </a:rPr>
              <a:t>Un objet qui représente un employé d'une entreprise:</a:t>
            </a:r>
          </a:p>
          <a:p>
            <a:pPr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 Bold"/>
              </a:rPr>
              <a:t>les données sont:  nom, age, start_date, salary, time</a:t>
            </a:r>
          </a:p>
          <a:p>
            <a:pPr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 Bold"/>
              </a:rPr>
              <a:t>Méthodes: fin du contrat qui renvoi la fin du contrat</a:t>
            </a:r>
          </a:p>
          <a:p>
            <a:pPr algn="just">
              <a:lnSpc>
                <a:spcPts val="5040"/>
              </a:lnSpc>
            </a:pPr>
            <a:endParaRPr lang="en-US" sz="3600">
              <a:solidFill>
                <a:srgbClr val="FFFFFF"/>
              </a:solidFill>
              <a:latin typeface="Open Sans Bold"/>
            </a:endParaRPr>
          </a:p>
          <a:p>
            <a:pPr algn="ctr">
              <a:lnSpc>
                <a:spcPts val="5040"/>
              </a:lnSpc>
            </a:pPr>
            <a:endParaRPr lang="en-US" sz="3600">
              <a:solidFill>
                <a:srgbClr val="FFFFFF"/>
              </a:solidFill>
              <a:latin typeface="Open Sans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4C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3605" b="13605"/>
          <a:stretch>
            <a:fillRect/>
          </a:stretch>
        </p:blipFill>
        <p:spPr>
          <a:xfrm>
            <a:off x="733382" y="5431323"/>
            <a:ext cx="7173903" cy="347902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846849" y="5816709"/>
            <a:ext cx="6183834" cy="3116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80" lvl="1" indent="-453390">
              <a:lnSpc>
                <a:spcPts val="4955"/>
              </a:lnSpc>
              <a:buFont typeface="Arial"/>
              <a:buChar char="•"/>
            </a:pPr>
            <a:r>
              <a:rPr lang="en-US" sz="4200">
                <a:solidFill>
                  <a:srgbClr val="F4F0E0"/>
                </a:solidFill>
                <a:latin typeface="29LT Zarid Text"/>
              </a:rPr>
              <a:t>Tous les chien sont constitués de la même matière </a:t>
            </a:r>
          </a:p>
          <a:p>
            <a:pPr marL="906780" lvl="1" indent="-453390">
              <a:lnSpc>
                <a:spcPts val="4200"/>
              </a:lnSpc>
              <a:buFont typeface="Arial"/>
              <a:buChar char="•"/>
            </a:pPr>
            <a:r>
              <a:rPr lang="en-US" sz="4200">
                <a:solidFill>
                  <a:srgbClr val="F4F0E0"/>
                </a:solidFill>
                <a:latin typeface="29LT Zarid Text"/>
              </a:rPr>
              <a:t>Chaque chien á une couleur different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8846849" y="267158"/>
            <a:ext cx="6127396" cy="5164165"/>
            <a:chOff x="0" y="0"/>
            <a:chExt cx="8169861" cy="6885553"/>
          </a:xfrm>
        </p:grpSpPr>
        <p:sp>
          <p:nvSpPr>
            <p:cNvPr id="5" name="AutoShape 5"/>
            <p:cNvSpPr/>
            <p:nvPr/>
          </p:nvSpPr>
          <p:spPr>
            <a:xfrm flipH="1">
              <a:off x="0" y="6292"/>
              <a:ext cx="8169861" cy="0"/>
            </a:xfrm>
            <a:prstGeom prst="line">
              <a:avLst/>
            </a:prstGeom>
            <a:ln w="12584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313938"/>
              <a:ext cx="8169861" cy="6571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906780" lvl="1" indent="-453390">
                <a:lnSpc>
                  <a:spcPts val="4199"/>
                </a:lnSpc>
                <a:buFont typeface="Arial"/>
                <a:buChar char="•"/>
              </a:pPr>
              <a:r>
                <a:rPr lang="en-US" sz="4199">
                  <a:solidFill>
                    <a:srgbClr val="F4F0E0"/>
                  </a:solidFill>
                  <a:latin typeface="29LT Zarid Text"/>
                </a:rPr>
                <a:t>Commun a tout objet de la classe : Ils sont déclarés á l'extérieur des fonctions dans classe. Il sont globale(</a:t>
              </a:r>
              <a:r>
                <a:rPr lang="en-US" sz="4199">
                  <a:solidFill>
                    <a:srgbClr val="1B1B1B"/>
                  </a:solidFill>
                  <a:latin typeface="29LT Zarid Text"/>
                </a:rPr>
                <a:t>Variable de classe</a:t>
              </a:r>
              <a:r>
                <a:rPr lang="en-US" sz="4199">
                  <a:solidFill>
                    <a:srgbClr val="F4F0E0"/>
                  </a:solidFill>
                  <a:latin typeface="29LT Zarid Text"/>
                </a:rPr>
                <a:t>)</a:t>
              </a:r>
            </a:p>
            <a:p>
              <a:pPr marL="906780" lvl="1" indent="-453390">
                <a:lnSpc>
                  <a:spcPts val="4199"/>
                </a:lnSpc>
                <a:buFont typeface="Arial"/>
                <a:buChar char="•"/>
              </a:pPr>
              <a:r>
                <a:rPr lang="en-US" sz="4199">
                  <a:solidFill>
                    <a:srgbClr val="F4F0E0"/>
                  </a:solidFill>
                  <a:latin typeface="29LT Zarid Text"/>
                </a:rPr>
                <a:t>propre a l'objet : ils sont décler en l'intérieur de la fontion init (</a:t>
              </a:r>
              <a:r>
                <a:rPr lang="en-US" sz="4199">
                  <a:solidFill>
                    <a:srgbClr val="1B1B1B"/>
                  </a:solidFill>
                  <a:latin typeface="29LT Zarid Text"/>
                </a:rPr>
                <a:t>Variable d'instance</a:t>
              </a:r>
              <a:r>
                <a:rPr lang="en-US" sz="4199">
                  <a:solidFill>
                    <a:srgbClr val="F4F0E0"/>
                  </a:solidFill>
                  <a:latin typeface="29LT Zarid Text"/>
                </a:rPr>
                <a:t>)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733382" y="601956"/>
            <a:ext cx="6392775" cy="3045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00"/>
              </a:lnSpc>
            </a:pPr>
            <a:r>
              <a:rPr lang="en-US" sz="7400">
                <a:solidFill>
                  <a:srgbClr val="F4F0E0"/>
                </a:solidFill>
                <a:latin typeface="29LT Zarid Display"/>
              </a:rPr>
              <a:t>Deux catégories de données et de traitements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10382"/>
            <a:ext cx="5744557" cy="1745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00"/>
              </a:lnSpc>
            </a:pPr>
            <a:r>
              <a:rPr lang="en-US" sz="6100">
                <a:solidFill>
                  <a:srgbClr val="F4F0E0"/>
                </a:solidFill>
                <a:latin typeface="29LT Zarid Display"/>
              </a:rPr>
              <a:t>Fonction de création et le mot  clé </a:t>
            </a:r>
            <a:r>
              <a:rPr lang="en-US" sz="6100">
                <a:solidFill>
                  <a:srgbClr val="B8231E"/>
                </a:solidFill>
                <a:latin typeface="29LT Zarid Display"/>
              </a:rPr>
              <a:t>self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387723" y="5431964"/>
            <a:ext cx="5486607" cy="1921901"/>
            <a:chOff x="0" y="0"/>
            <a:chExt cx="7315477" cy="2562534"/>
          </a:xfrm>
        </p:grpSpPr>
        <p:sp>
          <p:nvSpPr>
            <p:cNvPr id="4" name="TextBox 4"/>
            <p:cNvSpPr txBox="1"/>
            <p:nvPr/>
          </p:nvSpPr>
          <p:spPr>
            <a:xfrm>
              <a:off x="0" y="181284"/>
              <a:ext cx="5678417" cy="2381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60"/>
                </a:lnSpc>
              </a:pPr>
              <a:r>
                <a:rPr lang="en-US" sz="3800">
                  <a:solidFill>
                    <a:srgbClr val="B8231E"/>
                  </a:solidFill>
                  <a:latin typeface="29LT Zarid Text"/>
                </a:rPr>
                <a:t>__init__ </a:t>
              </a:r>
              <a:r>
                <a:rPr lang="en-US" sz="3800">
                  <a:solidFill>
                    <a:srgbClr val="F4F0E0"/>
                  </a:solidFill>
                  <a:latin typeface="29LT Zarid Text"/>
                </a:rPr>
                <a:t>est une fonction spécial qui sert á crèer les objets</a:t>
              </a:r>
            </a:p>
          </p:txBody>
        </p:sp>
        <p:sp>
          <p:nvSpPr>
            <p:cNvPr id="5" name="AutoShape 5"/>
            <p:cNvSpPr/>
            <p:nvPr/>
          </p:nvSpPr>
          <p:spPr>
            <a:xfrm flipH="1">
              <a:off x="0" y="6350"/>
              <a:ext cx="7315477" cy="0"/>
            </a:xfrm>
            <a:prstGeom prst="line">
              <a:avLst/>
            </a:prstGeom>
            <a:ln w="1270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8744156" y="5431964"/>
            <a:ext cx="5486607" cy="2493401"/>
            <a:chOff x="0" y="0"/>
            <a:chExt cx="7315477" cy="3324534"/>
          </a:xfrm>
        </p:grpSpPr>
        <p:sp>
          <p:nvSpPr>
            <p:cNvPr id="7" name="TextBox 7"/>
            <p:cNvSpPr txBox="1"/>
            <p:nvPr/>
          </p:nvSpPr>
          <p:spPr>
            <a:xfrm>
              <a:off x="0" y="181284"/>
              <a:ext cx="5678417" cy="3143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59"/>
                </a:lnSpc>
              </a:pPr>
              <a:r>
                <a:rPr lang="en-US" sz="3799">
                  <a:solidFill>
                    <a:srgbClr val="F4F0E0"/>
                  </a:solidFill>
                  <a:latin typeface="29LT Zarid Text"/>
                </a:rPr>
                <a:t>Le mot clé </a:t>
              </a:r>
              <a:r>
                <a:rPr lang="en-US" sz="3799">
                  <a:solidFill>
                    <a:srgbClr val="B8231E"/>
                  </a:solidFill>
                  <a:latin typeface="29LT Zarid Text"/>
                </a:rPr>
                <a:t>self </a:t>
              </a:r>
              <a:r>
                <a:rPr lang="en-US" sz="3799">
                  <a:solidFill>
                    <a:srgbClr val="F4F0E0"/>
                  </a:solidFill>
                  <a:latin typeface="29LT Zarid Text"/>
                </a:rPr>
                <a:t>est utilisé pour désigner ce qui est propre a un objet dans la classe</a:t>
              </a:r>
            </a:p>
          </p:txBody>
        </p:sp>
        <p:sp>
          <p:nvSpPr>
            <p:cNvPr id="8" name="AutoShape 8"/>
            <p:cNvSpPr/>
            <p:nvPr/>
          </p:nvSpPr>
          <p:spPr>
            <a:xfrm flipH="1">
              <a:off x="0" y="6350"/>
              <a:ext cx="7315477" cy="0"/>
            </a:xfrm>
            <a:prstGeom prst="line">
              <a:avLst/>
            </a:prstGeom>
            <a:ln w="1270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4673" y="228801"/>
            <a:ext cx="7178284" cy="7382175"/>
            <a:chOff x="0" y="0"/>
            <a:chExt cx="9571045" cy="9842901"/>
          </a:xfrm>
        </p:grpSpPr>
        <p:sp>
          <p:nvSpPr>
            <p:cNvPr id="3" name="TextBox 3"/>
            <p:cNvSpPr txBox="1"/>
            <p:nvPr/>
          </p:nvSpPr>
          <p:spPr>
            <a:xfrm>
              <a:off x="0" y="3692926"/>
              <a:ext cx="9571045" cy="61499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59"/>
                </a:lnSpc>
              </a:pPr>
              <a:r>
                <a:rPr lang="en-US" sz="4299">
                  <a:solidFill>
                    <a:srgbClr val="F4F0E0"/>
                  </a:solidFill>
                  <a:latin typeface="29LT Zarid Text"/>
                </a:rPr>
                <a:t>Pour accéder aux information de l'objet á l'extérieur, on met le nom de l'objet suivie d'un point. Ceci fera apparaitre tous les données cachés dans la fonction</a:t>
              </a:r>
            </a:p>
            <a:p>
              <a:pPr>
                <a:lnSpc>
                  <a:spcPts val="5159"/>
                </a:lnSpc>
              </a:pPr>
              <a:endParaRPr lang="en-US" sz="4299">
                <a:solidFill>
                  <a:srgbClr val="F4F0E0"/>
                </a:solidFill>
                <a:latin typeface="29LT Zarid Text"/>
              </a:endParaRPr>
            </a:p>
            <a:p>
              <a:pPr>
                <a:lnSpc>
                  <a:spcPts val="5159"/>
                </a:lnSpc>
              </a:pPr>
              <a:r>
                <a:rPr lang="en-US" sz="4299">
                  <a:solidFill>
                    <a:srgbClr val="B8231E"/>
                  </a:solidFill>
                  <a:latin typeface="29LT Zarid Text"/>
                </a:rPr>
                <a:t>object.attribut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9571045" cy="3502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399"/>
                </a:lnSpc>
              </a:pPr>
              <a:r>
                <a:rPr lang="en-US" sz="6399">
                  <a:solidFill>
                    <a:srgbClr val="F4F0E0"/>
                  </a:solidFill>
                  <a:latin typeface="29LT Zarid Display"/>
                </a:rPr>
                <a:t>Comment accéder aux contenues de l'objet á l'extérieur ?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144000" y="463786"/>
            <a:ext cx="7178284" cy="5229525"/>
            <a:chOff x="0" y="0"/>
            <a:chExt cx="9571045" cy="6972701"/>
          </a:xfrm>
        </p:grpSpPr>
        <p:sp>
          <p:nvSpPr>
            <p:cNvPr id="6" name="TextBox 6"/>
            <p:cNvSpPr txBox="1"/>
            <p:nvPr/>
          </p:nvSpPr>
          <p:spPr>
            <a:xfrm>
              <a:off x="0" y="2603901"/>
              <a:ext cx="9571045" cy="436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4200">
                  <a:solidFill>
                    <a:srgbClr val="F4F0E0"/>
                  </a:solidFill>
                  <a:latin typeface="29LT Zarid Text"/>
                </a:rPr>
                <a:t>accéder á l'object que vous voulez modifier et lui affecté une autre valeur</a:t>
              </a:r>
            </a:p>
            <a:p>
              <a:pPr>
                <a:lnSpc>
                  <a:spcPts val="5040"/>
                </a:lnSpc>
              </a:pPr>
              <a:r>
                <a:rPr lang="en-US" sz="4200">
                  <a:solidFill>
                    <a:srgbClr val="B8231E"/>
                  </a:solidFill>
                  <a:latin typeface="29LT Zarid Text"/>
                </a:rPr>
                <a:t>objet.propriété = nouvelle_valeur</a:t>
              </a:r>
            </a:p>
            <a:p>
              <a:pPr>
                <a:lnSpc>
                  <a:spcPts val="5040"/>
                </a:lnSpc>
              </a:pPr>
              <a:endParaRPr lang="en-US" sz="4200">
                <a:solidFill>
                  <a:srgbClr val="B8231E"/>
                </a:solidFill>
                <a:latin typeface="29LT Zarid Text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9571045" cy="24233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399"/>
                </a:lnSpc>
              </a:pPr>
              <a:r>
                <a:rPr lang="en-US" sz="6399">
                  <a:solidFill>
                    <a:srgbClr val="F4F0E0"/>
                  </a:solidFill>
                  <a:latin typeface="29LT Zarid Display"/>
                </a:rPr>
                <a:t>Et pour les modifies les propriétés?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01362" y="1173480"/>
            <a:ext cx="14885275" cy="808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4800">
                <a:solidFill>
                  <a:srgbClr val="B8231E"/>
                </a:solidFill>
                <a:latin typeface="29LT Zarid Display"/>
              </a:rPr>
              <a:t>Application</a:t>
            </a:r>
          </a:p>
          <a:p>
            <a:pPr>
              <a:lnSpc>
                <a:spcPts val="4800"/>
              </a:lnSpc>
            </a:pPr>
            <a:endParaRPr lang="en-US" sz="4800">
              <a:solidFill>
                <a:srgbClr val="B8231E"/>
              </a:solidFill>
              <a:latin typeface="29LT Zarid Display"/>
            </a:endParaRPr>
          </a:p>
          <a:p>
            <a:pPr>
              <a:lnSpc>
                <a:spcPts val="4800"/>
              </a:lnSpc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Créer un type d'objet qui modélise un étudiant, ce object dois disposé des données suivantes: nom,  prénoms, filière, âge, notes,</a:t>
            </a:r>
          </a:p>
          <a:p>
            <a:pPr>
              <a:lnSpc>
                <a:spcPts val="4800"/>
              </a:lnSpc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nombre</a:t>
            </a:r>
          </a:p>
          <a:p>
            <a:pPr>
              <a:lnSpc>
                <a:spcPts val="4800"/>
              </a:lnSpc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créer les fonctions suivantes:</a:t>
            </a:r>
          </a:p>
          <a:p>
            <a:pPr marL="1036320" lvl="1" indent="-518160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retourne le moyenne de l'étudiant</a:t>
            </a:r>
          </a:p>
          <a:p>
            <a:pPr marL="1036320" lvl="1" indent="-518160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qui ajoute une note a un étudient</a:t>
            </a:r>
          </a:p>
          <a:p>
            <a:pPr marL="1036320" lvl="1" indent="-518160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Savoir si un étudient á validé l'année ou pas?</a:t>
            </a:r>
          </a:p>
          <a:p>
            <a:pPr marL="1036320" lvl="1" indent="-518160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Vérifier si un étudiant á la même moyenne qu'un autre</a:t>
            </a:r>
          </a:p>
          <a:p>
            <a:pPr>
              <a:lnSpc>
                <a:spcPts val="4800"/>
              </a:lnSpc>
            </a:pPr>
            <a:endParaRPr lang="en-US" sz="4800">
              <a:solidFill>
                <a:srgbClr val="F4F0E0"/>
              </a:solidFill>
              <a:latin typeface="29LT Zarid Display"/>
            </a:endParaRPr>
          </a:p>
          <a:p>
            <a:pPr>
              <a:lnSpc>
                <a:spcPts val="4800"/>
              </a:lnSpc>
            </a:pPr>
            <a:endParaRPr lang="en-US" sz="4800">
              <a:solidFill>
                <a:srgbClr val="F4F0E0"/>
              </a:solidFill>
              <a:latin typeface="29LT Zarid Display"/>
            </a:endParaRPr>
          </a:p>
          <a:p>
            <a:pPr>
              <a:lnSpc>
                <a:spcPts val="4800"/>
              </a:lnSpc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Tester toutes ces fonctionnalités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8658" y="1436786"/>
            <a:ext cx="14299529" cy="7375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79"/>
              </a:lnSpc>
            </a:pPr>
            <a:r>
              <a:rPr lang="en-US" sz="5379">
                <a:solidFill>
                  <a:srgbClr val="B8231E"/>
                </a:solidFill>
                <a:latin typeface="29LT Zarid Display"/>
              </a:rPr>
              <a:t>Methode de classe</a:t>
            </a:r>
          </a:p>
          <a:p>
            <a:pPr>
              <a:lnSpc>
                <a:spcPts val="5379"/>
              </a:lnSpc>
            </a:pPr>
            <a:endParaRPr lang="en-US" sz="5379">
              <a:solidFill>
                <a:srgbClr val="B8231E"/>
              </a:solidFill>
              <a:latin typeface="29LT Zarid Display"/>
            </a:endParaRPr>
          </a:p>
          <a:p>
            <a:pPr>
              <a:lnSpc>
                <a:spcPts val="4611"/>
              </a:lnSpc>
            </a:pPr>
            <a:r>
              <a:rPr lang="en-US" sz="4611">
                <a:solidFill>
                  <a:srgbClr val="F4F0E0"/>
                </a:solidFill>
                <a:latin typeface="29LT Zarid Display"/>
              </a:rPr>
              <a:t>Une méthode de classe est une méthode qui s'applique qu'au variable de classe d'une classe et non les variable de d'instance. Il sont utilisé pour les opération liée á la classe</a:t>
            </a:r>
          </a:p>
          <a:p>
            <a:pPr>
              <a:lnSpc>
                <a:spcPts val="4611"/>
              </a:lnSpc>
            </a:pPr>
            <a:r>
              <a:rPr lang="en-US" sz="4611">
                <a:solidFill>
                  <a:srgbClr val="F4F0E0"/>
                </a:solidFill>
                <a:latin typeface="29LT Zarid Display"/>
              </a:rPr>
              <a:t>Règle</a:t>
            </a:r>
          </a:p>
          <a:p>
            <a:pPr marL="995540" lvl="1" indent="-497770">
              <a:lnSpc>
                <a:spcPts val="4611"/>
              </a:lnSpc>
              <a:buFont typeface="Arial"/>
              <a:buChar char="•"/>
            </a:pPr>
            <a:r>
              <a:rPr lang="en-US" sz="4611">
                <a:solidFill>
                  <a:srgbClr val="F4F0E0"/>
                </a:solidFill>
                <a:latin typeface="29LT Zarid Display"/>
              </a:rPr>
              <a:t>On la fait appèle soit en passant par la classe ou l'instance</a:t>
            </a:r>
          </a:p>
          <a:p>
            <a:pPr>
              <a:lnSpc>
                <a:spcPts val="4611"/>
              </a:lnSpc>
            </a:pPr>
            <a:r>
              <a:rPr lang="en-US" sz="4611">
                <a:solidFill>
                  <a:srgbClr val="B8231E"/>
                </a:solidFill>
                <a:latin typeface="29LT Zarid Display"/>
              </a:rPr>
              <a:t>  Nom_classe.method() ou instance.methode()</a:t>
            </a:r>
          </a:p>
          <a:p>
            <a:pPr marL="995540" lvl="1" indent="-497770">
              <a:lnSpc>
                <a:spcPts val="4611"/>
              </a:lnSpc>
              <a:buFont typeface="Arial"/>
              <a:buChar char="•"/>
            </a:pPr>
            <a:r>
              <a:rPr lang="en-US" sz="4611">
                <a:solidFill>
                  <a:srgbClr val="FFFFFF"/>
                </a:solidFill>
                <a:latin typeface="29LT Zarid Display"/>
              </a:rPr>
              <a:t>il sont créer un utilisant @classmethod</a:t>
            </a:r>
          </a:p>
          <a:p>
            <a:pPr marL="995540" lvl="1" indent="-497770">
              <a:lnSpc>
                <a:spcPts val="4611"/>
              </a:lnSpc>
              <a:buFont typeface="Arial"/>
              <a:buChar char="•"/>
            </a:pPr>
            <a:r>
              <a:rPr lang="en-US" sz="4611">
                <a:solidFill>
                  <a:srgbClr val="F4F0E0"/>
                </a:solidFill>
                <a:latin typeface="29LT Zarid Display"/>
              </a:rPr>
              <a:t>Il porte un mot clé cls</a:t>
            </a:r>
          </a:p>
          <a:p>
            <a:pPr marL="995540" lvl="1" indent="-497770">
              <a:lnSpc>
                <a:spcPts val="4611"/>
              </a:lnSpc>
              <a:buFont typeface="Arial"/>
              <a:buChar char="•"/>
            </a:pPr>
            <a:r>
              <a:rPr lang="en-US" sz="4611">
                <a:solidFill>
                  <a:srgbClr val="F4F0E0"/>
                </a:solidFill>
                <a:latin typeface="29LT Zarid Display"/>
              </a:rPr>
              <a:t>il n'ont pas un accès implicite á la classe</a:t>
            </a:r>
          </a:p>
          <a:p>
            <a:pPr>
              <a:lnSpc>
                <a:spcPts val="4611"/>
              </a:lnSpc>
            </a:pPr>
            <a:endParaRPr lang="en-US" sz="4611">
              <a:solidFill>
                <a:srgbClr val="F4F0E0"/>
              </a:solidFill>
              <a:latin typeface="29LT Zarid Display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4C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8135" r="28135"/>
          <a:stretch>
            <a:fillRect/>
          </a:stretch>
        </p:blipFill>
        <p:spPr>
          <a:xfrm>
            <a:off x="11195406" y="0"/>
            <a:ext cx="6756423" cy="8150226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94533" y="0"/>
            <a:ext cx="7725557" cy="6430221"/>
            <a:chOff x="0" y="0"/>
            <a:chExt cx="10300742" cy="8573628"/>
          </a:xfrm>
        </p:grpSpPr>
        <p:sp>
          <p:nvSpPr>
            <p:cNvPr id="4" name="TextBox 4"/>
            <p:cNvSpPr txBox="1"/>
            <p:nvPr/>
          </p:nvSpPr>
          <p:spPr>
            <a:xfrm>
              <a:off x="0" y="-66675"/>
              <a:ext cx="10300742" cy="16838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F4F0E0"/>
                  </a:solidFill>
                  <a:latin typeface="29LT Zarid Display"/>
                </a:rPr>
                <a:t>Modèle de voiture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2331867" y="1963278"/>
              <a:ext cx="6964559" cy="66103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20"/>
                </a:lnSpc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 Attribue de classe: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Marque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pays_proprietaire</a:t>
              </a:r>
            </a:p>
            <a:p>
              <a:pPr>
                <a:lnSpc>
                  <a:spcPts val="4320"/>
                </a:lnSpc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Attribue d'instance: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numero_serie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couleur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vitesse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immatriculation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type de transmission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0" y="6845301"/>
            <a:ext cx="8503691" cy="1653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4F0E0"/>
                </a:solidFill>
                <a:latin typeface="Open Sans Bold"/>
              </a:rPr>
              <a:t>Créer une type qui représente une voiture avec ces différent information</a:t>
            </a: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4F0E0"/>
                </a:solidFill>
                <a:latin typeface="Open Sans Bold"/>
              </a:rPr>
              <a:t>une methode de classe qui renvoie une chaine de charactère du marque et le pays proprietaire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678354"/>
            <a:ext cx="6769975" cy="6930293"/>
            <a:chOff x="0" y="0"/>
            <a:chExt cx="9026633" cy="9240390"/>
          </a:xfrm>
        </p:grpSpPr>
        <p:sp>
          <p:nvSpPr>
            <p:cNvPr id="3" name="AutoShape 3"/>
            <p:cNvSpPr/>
            <p:nvPr/>
          </p:nvSpPr>
          <p:spPr>
            <a:xfrm flipH="1">
              <a:off x="0" y="6350"/>
              <a:ext cx="9026633" cy="0"/>
            </a:xfrm>
            <a:prstGeom prst="line">
              <a:avLst/>
            </a:prstGeom>
            <a:ln w="12700" cap="rnd">
              <a:solidFill>
                <a:srgbClr val="1B1B1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1774695"/>
              <a:ext cx="9026633" cy="7465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1B1B1B"/>
                  </a:solidFill>
                  <a:latin typeface="29LT Zarid Text"/>
                </a:rPr>
                <a:t>Les fonctions spéciales sont des fonctions prédéfinie par le système qui s'applique aux objet afin d'effectuer des traitements particulier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1B1B1B"/>
                  </a:solidFill>
                  <a:latin typeface="29LT Zarid Text"/>
                </a:rPr>
                <a:t>Elles peuvent être modifier  pour changer leur comportement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1B1B1B"/>
                  </a:solidFill>
                  <a:latin typeface="29LT Zarid Text"/>
                </a:rPr>
                <a:t>Elle sont directement appeler par l'interpeteur au lieu d'être appeler par le codeur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1B1B1B"/>
                  </a:solidFill>
                  <a:latin typeface="29LT Zarid Text"/>
                </a:rPr>
                <a:t>Leurs noms commencent et se termeinent par __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43146"/>
              <a:ext cx="9026633" cy="1052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99"/>
                </a:lnSpc>
              </a:pPr>
              <a:r>
                <a:rPr lang="en-US" sz="5099">
                  <a:solidFill>
                    <a:srgbClr val="1B1B1B"/>
                  </a:solidFill>
                  <a:latin typeface="29LT Zarid Text"/>
                </a:rPr>
                <a:t>Les fonctions spéciales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12100" y="1382445"/>
            <a:ext cx="6036206" cy="2708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500"/>
              </a:lnSpc>
            </a:pPr>
            <a:r>
              <a:rPr lang="en-US" sz="9500">
                <a:solidFill>
                  <a:srgbClr val="1B1B1B"/>
                </a:solidFill>
                <a:latin typeface="29LT Zarid Display"/>
              </a:rPr>
              <a:t>Les fonctions spéciales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01362" y="1173480"/>
            <a:ext cx="14885275" cy="6865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4800">
                <a:solidFill>
                  <a:srgbClr val="B8231E"/>
                </a:solidFill>
                <a:latin typeface="29LT Zarid Display"/>
              </a:rPr>
              <a:t>Quelques exemple</a:t>
            </a:r>
          </a:p>
          <a:p>
            <a:pPr>
              <a:lnSpc>
                <a:spcPts val="4800"/>
              </a:lnSpc>
            </a:pPr>
            <a:endParaRPr lang="en-US" sz="4800">
              <a:solidFill>
                <a:srgbClr val="B8231E"/>
              </a:solidFill>
              <a:latin typeface="29LT Zarid Display"/>
            </a:endParaRPr>
          </a:p>
          <a:p>
            <a:pPr marL="1036320" lvl="1" indent="-518160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__init__(self) : c'est fonction est utilisé pour instancier les objets d'une classe</a:t>
            </a:r>
          </a:p>
          <a:p>
            <a:pPr marL="1036320" lvl="1" indent="-518160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__str__(self): Elle est utilisé pour représenter l'objet sous forment de chaine de caractère</a:t>
            </a:r>
          </a:p>
          <a:p>
            <a:pPr marL="1036320" lvl="1" indent="-518160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__eq__(self, other): Cette fonction est utilisé pour redéfinir le comportement de l'objet quand on fait l'égalité</a:t>
            </a:r>
          </a:p>
          <a:p>
            <a:pPr marL="1036320" lvl="1" indent="-518160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__lt__(self, other): infériorité</a:t>
            </a:r>
          </a:p>
          <a:p>
            <a:pPr marL="1036320" lvl="1" indent="-518160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F4F0E0"/>
                </a:solidFill>
                <a:latin typeface="29LT Zarid Display"/>
              </a:rPr>
              <a:t>__gt__(self, other): supériorité</a:t>
            </a:r>
          </a:p>
          <a:p>
            <a:pPr marL="1036320" lvl="1" indent="-518160">
              <a:lnSpc>
                <a:spcPts val="4800"/>
              </a:lnSpc>
              <a:buFont typeface="Arial"/>
              <a:buChar char="•"/>
            </a:pPr>
            <a:endParaRPr lang="en-US" sz="4800">
              <a:solidFill>
                <a:srgbClr val="F4F0E0"/>
              </a:solidFill>
              <a:latin typeface="29LT Zarid Displ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4C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8135" r="28135"/>
          <a:stretch>
            <a:fillRect/>
          </a:stretch>
        </p:blipFill>
        <p:spPr>
          <a:xfrm>
            <a:off x="11195406" y="0"/>
            <a:ext cx="6756423" cy="815022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2766383"/>
            <a:ext cx="8892757" cy="3453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4F0E0"/>
                </a:solidFill>
                <a:latin typeface="Open Sans Bold"/>
              </a:rPr>
              <a:t>Continuer la créatiion de la création de la classe voiture et définisant ces different fonction: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0E0"/>
                </a:solidFill>
                <a:latin typeface="Open Sans Bold"/>
              </a:rPr>
              <a:t>__str__(self): qui renvoi une chaine de caractère des information sur la voiture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0E0"/>
                </a:solidFill>
                <a:latin typeface="Open Sans Bold"/>
              </a:rPr>
              <a:t>__gt__(self): qui définie le comportement quand on fait appelle á la supériorité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0E0"/>
                </a:solidFill>
                <a:latin typeface="Open Sans Bold"/>
              </a:rPr>
              <a:t>__ge__(self): supérieur ou égale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1293192" y="3807955"/>
            <a:ext cx="3654567" cy="0"/>
          </a:xfrm>
          <a:prstGeom prst="line">
            <a:avLst/>
          </a:prstGeom>
          <a:ln w="9525" cap="rnd">
            <a:solidFill>
              <a:srgbClr val="1B1B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3120475" y="3770528"/>
            <a:ext cx="4110030" cy="5487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>
              <a:lnSpc>
                <a:spcPts val="7235"/>
              </a:lnSpc>
              <a:buFont typeface="Arial"/>
              <a:buChar char="•"/>
            </a:pPr>
            <a:r>
              <a:rPr lang="en-US" sz="3600">
                <a:solidFill>
                  <a:srgbClr val="1B1B1B"/>
                </a:solidFill>
                <a:latin typeface="29LT Zarid Text"/>
              </a:rPr>
              <a:t>Introduction</a:t>
            </a:r>
          </a:p>
          <a:p>
            <a:pPr marL="777240" lvl="1" indent="-388620">
              <a:lnSpc>
                <a:spcPts val="7235"/>
              </a:lnSpc>
              <a:buFont typeface="Arial"/>
              <a:buChar char="•"/>
            </a:pPr>
            <a:r>
              <a:rPr lang="en-US" sz="3600">
                <a:solidFill>
                  <a:srgbClr val="1B1B1B"/>
                </a:solidFill>
                <a:latin typeface="29LT Zarid Text"/>
              </a:rPr>
              <a:t>Classe, Object</a:t>
            </a:r>
          </a:p>
          <a:p>
            <a:pPr marL="777240" lvl="1" indent="-388620">
              <a:lnSpc>
                <a:spcPts val="7232"/>
              </a:lnSpc>
              <a:buFont typeface="Arial"/>
              <a:buChar char="•"/>
            </a:pPr>
            <a:r>
              <a:rPr lang="en-US" sz="3600">
                <a:solidFill>
                  <a:srgbClr val="1B1B1B"/>
                </a:solidFill>
                <a:latin typeface="29LT Zarid Text"/>
              </a:rPr>
              <a:t>Encapsulation</a:t>
            </a:r>
          </a:p>
          <a:p>
            <a:pPr marL="777240" lvl="1" indent="-388620">
              <a:lnSpc>
                <a:spcPts val="7232"/>
              </a:lnSpc>
              <a:buFont typeface="Arial"/>
              <a:buChar char="•"/>
            </a:pPr>
            <a:r>
              <a:rPr lang="en-US" sz="3600">
                <a:solidFill>
                  <a:srgbClr val="1B1B1B"/>
                </a:solidFill>
                <a:latin typeface="29LT Zarid Text"/>
              </a:rPr>
              <a:t>Héritage</a:t>
            </a:r>
          </a:p>
          <a:p>
            <a:pPr marL="777240" lvl="1" indent="-388620">
              <a:lnSpc>
                <a:spcPts val="7232"/>
              </a:lnSpc>
              <a:buFont typeface="Arial"/>
              <a:buChar char="•"/>
            </a:pPr>
            <a:r>
              <a:rPr lang="en-US" sz="3600">
                <a:solidFill>
                  <a:srgbClr val="1B1B1B"/>
                </a:solidFill>
                <a:latin typeface="29LT Zarid Text"/>
              </a:rPr>
              <a:t>Polymorphisme</a:t>
            </a:r>
          </a:p>
          <a:p>
            <a:pPr marL="777240" lvl="1" indent="-388620">
              <a:lnSpc>
                <a:spcPts val="7232"/>
              </a:lnSpc>
              <a:buFont typeface="Arial"/>
              <a:buChar char="•"/>
            </a:pPr>
            <a:r>
              <a:rPr lang="en-US" sz="3600">
                <a:solidFill>
                  <a:srgbClr val="1B1B1B"/>
                </a:solidFill>
                <a:latin typeface="29LT Zarid Text"/>
              </a:rPr>
              <a:t> redéfinition</a:t>
            </a:r>
          </a:p>
        </p:txBody>
      </p:sp>
      <p:sp>
        <p:nvSpPr>
          <p:cNvPr id="4" name="AutoShape 4"/>
          <p:cNvSpPr/>
          <p:nvPr/>
        </p:nvSpPr>
        <p:spPr>
          <a:xfrm rot="-10800000">
            <a:off x="5689985" y="3807955"/>
            <a:ext cx="3654567" cy="0"/>
          </a:xfrm>
          <a:prstGeom prst="line">
            <a:avLst/>
          </a:prstGeom>
          <a:ln w="9525" cap="rnd">
            <a:solidFill>
              <a:srgbClr val="1B1B1B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28894" r="22620"/>
          <a:stretch>
            <a:fillRect/>
          </a:stretch>
        </p:blipFill>
        <p:spPr>
          <a:xfrm>
            <a:off x="10095347" y="0"/>
            <a:ext cx="7481521" cy="102870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293192" y="1640360"/>
            <a:ext cx="8051359" cy="1664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00"/>
              </a:lnSpc>
            </a:pPr>
            <a:r>
              <a:rPr lang="en-US" sz="10400">
                <a:solidFill>
                  <a:srgbClr val="1B1B1B"/>
                </a:solidFill>
                <a:latin typeface="29LT Zarid Display"/>
              </a:rPr>
              <a:t>Plan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4C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131669" y="2013853"/>
            <a:ext cx="2211919" cy="5793561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418443" y="3172994"/>
            <a:ext cx="7725557" cy="6482290"/>
            <a:chOff x="0" y="0"/>
            <a:chExt cx="10300742" cy="8643053"/>
          </a:xfrm>
        </p:grpSpPr>
        <p:sp>
          <p:nvSpPr>
            <p:cNvPr id="4" name="TextBox 4"/>
            <p:cNvSpPr txBox="1"/>
            <p:nvPr/>
          </p:nvSpPr>
          <p:spPr>
            <a:xfrm>
              <a:off x="0" y="-38100"/>
              <a:ext cx="10300742" cy="751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800"/>
                </a:lnSpc>
              </a:pPr>
              <a:r>
                <a:rPr lang="en-US" sz="4800">
                  <a:solidFill>
                    <a:srgbClr val="F4F0E0"/>
                  </a:solidFill>
                  <a:latin typeface="29LT Zarid Display"/>
                </a:rPr>
                <a:t>L'encapsulation est un conceptie de la programmation orienté objet consistant á caché des information dans l'objet vis a vis de l'extérieur. Autrement l'encapsulation est le regroupement des attribues ou des méthodes au sein de la classe en vue de contrôler leur accès depuis l'extérieur.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2331867" y="7823903"/>
              <a:ext cx="6964559" cy="819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05811" y="159703"/>
            <a:ext cx="8234065" cy="1489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7500" dirty="0">
                <a:solidFill>
                  <a:srgbClr val="F4F0E0"/>
                </a:solidFill>
                <a:latin typeface="Open Sans Light Bold"/>
              </a:rPr>
              <a:t>Encapsulation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326380" y="1433463"/>
            <a:ext cx="564046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4F0E0"/>
                </a:solidFill>
                <a:latin typeface="Open Sans Extra Bold"/>
              </a:rPr>
              <a:t>Public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048541" y="5833749"/>
            <a:ext cx="564046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4F0E0"/>
                </a:solidFill>
                <a:latin typeface="Open Sans Extra Bold"/>
              </a:rPr>
              <a:t>"private"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80053" y="2337494"/>
            <a:ext cx="7725557" cy="7091890"/>
            <a:chOff x="0" y="0"/>
            <a:chExt cx="10300742" cy="9455853"/>
          </a:xfrm>
        </p:grpSpPr>
        <p:sp>
          <p:nvSpPr>
            <p:cNvPr id="3" name="TextBox 3"/>
            <p:cNvSpPr txBox="1"/>
            <p:nvPr/>
          </p:nvSpPr>
          <p:spPr>
            <a:xfrm>
              <a:off x="0" y="-38100"/>
              <a:ext cx="10300742" cy="8328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036320" lvl="1" indent="-518160">
                <a:lnSpc>
                  <a:spcPts val="4800"/>
                </a:lnSpc>
                <a:buFont typeface="Arial"/>
                <a:buChar char="•"/>
              </a:pPr>
              <a:r>
                <a:rPr lang="en-US" sz="4800">
                  <a:solidFill>
                    <a:srgbClr val="F4F0E0"/>
                  </a:solidFill>
                  <a:latin typeface="29LT Zarid Display"/>
                </a:rPr>
                <a:t>Jusqu'a prèsent les méthode et attribue sont public visible partous</a:t>
              </a:r>
            </a:p>
            <a:p>
              <a:pPr marL="1036320" lvl="1" indent="-518160">
                <a:lnSpc>
                  <a:spcPts val="4800"/>
                </a:lnSpc>
                <a:buFont typeface="Arial"/>
                <a:buChar char="•"/>
              </a:pPr>
              <a:r>
                <a:rPr lang="en-US" sz="4800">
                  <a:solidFill>
                    <a:srgbClr val="F4F0E0"/>
                  </a:solidFill>
                  <a:latin typeface="29LT Zarid Display"/>
                </a:rPr>
                <a:t>On peux définir certain privée, ils ne seront accessible qu'a l'intérieur de la classe ou controller</a:t>
              </a:r>
            </a:p>
            <a:p>
              <a:pPr marL="1036320" lvl="1" indent="-518160">
                <a:lnSpc>
                  <a:spcPts val="4800"/>
                </a:lnSpc>
                <a:buFont typeface="Arial"/>
                <a:buChar char="•"/>
              </a:pPr>
              <a:r>
                <a:rPr lang="en-US" sz="4800">
                  <a:solidFill>
                    <a:srgbClr val="F4F0E0"/>
                  </a:solidFill>
                  <a:latin typeface="29LT Zarid Display"/>
                </a:rPr>
                <a:t>protéger il sont accessible a seulement certains objet ( qu'on appel fille)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2331867" y="8636703"/>
              <a:ext cx="6964559" cy="819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05811" y="159703"/>
            <a:ext cx="8234065" cy="1502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7900" dirty="0">
                <a:solidFill>
                  <a:srgbClr val="F4F0E0"/>
                </a:solidFill>
                <a:latin typeface="Open Sans Light Bold"/>
              </a:rPr>
              <a:t>Encapsulation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80053" y="2337494"/>
            <a:ext cx="7725557" cy="7806900"/>
            <a:chOff x="0" y="0"/>
            <a:chExt cx="10300742" cy="10409200"/>
          </a:xfrm>
        </p:grpSpPr>
        <p:sp>
          <p:nvSpPr>
            <p:cNvPr id="3" name="TextBox 3"/>
            <p:cNvSpPr txBox="1"/>
            <p:nvPr/>
          </p:nvSpPr>
          <p:spPr>
            <a:xfrm>
              <a:off x="0" y="-38100"/>
              <a:ext cx="10300742" cy="92820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600"/>
                </a:lnSpc>
              </a:pPr>
              <a:r>
                <a:rPr lang="en-US" sz="5600">
                  <a:solidFill>
                    <a:srgbClr val="B8231E"/>
                  </a:solidFill>
                  <a:latin typeface="29LT Zarid Display"/>
                </a:rPr>
                <a:t>Attribut</a:t>
              </a:r>
            </a:p>
            <a:p>
              <a:pPr marL="906780" lvl="1" indent="-453390">
                <a:lnSpc>
                  <a:spcPts val="4200"/>
                </a:lnSpc>
                <a:buFont typeface="Arial"/>
                <a:buChar char="•"/>
              </a:pPr>
              <a:r>
                <a:rPr lang="en-US" sz="4200">
                  <a:solidFill>
                    <a:srgbClr val="F4F0E0"/>
                  </a:solidFill>
                  <a:latin typeface="29LT Zarid Display"/>
                </a:rPr>
                <a:t>self.__nomd : si le nom est précéder par un __cette attribue  est  privé</a:t>
              </a:r>
            </a:p>
            <a:p>
              <a:pPr marL="906780" lvl="1" indent="-453390">
                <a:lnSpc>
                  <a:spcPts val="4200"/>
                </a:lnSpc>
                <a:buFont typeface="Arial"/>
                <a:buChar char="•"/>
              </a:pPr>
              <a:r>
                <a:rPr lang="en-US" sz="4200">
                  <a:solidFill>
                    <a:srgbClr val="F4F0E0"/>
                  </a:solidFill>
                  <a:latin typeface="29LT Zarid Display"/>
                </a:rPr>
                <a:t>self._nom: si le nom est précéder par _ cette  attribut est protégé</a:t>
              </a:r>
            </a:p>
            <a:p>
              <a:pPr>
                <a:lnSpc>
                  <a:spcPts val="4800"/>
                </a:lnSpc>
              </a:pPr>
              <a:endParaRPr lang="en-US" sz="4200">
                <a:solidFill>
                  <a:srgbClr val="F4F0E0"/>
                </a:solidFill>
                <a:latin typeface="29LT Zarid Display"/>
              </a:endParaRPr>
            </a:p>
            <a:p>
              <a:pPr>
                <a:lnSpc>
                  <a:spcPts val="4800"/>
                </a:lnSpc>
              </a:pPr>
              <a:r>
                <a:rPr lang="en-US" sz="4800">
                  <a:solidFill>
                    <a:srgbClr val="B8231E"/>
                  </a:solidFill>
                  <a:latin typeface="29LT Zarid Display"/>
                </a:rPr>
                <a:t>Methode </a:t>
              </a:r>
            </a:p>
            <a:p>
              <a:pPr marL="906780" lvl="1" indent="-453390">
                <a:lnSpc>
                  <a:spcPts val="4200"/>
                </a:lnSpc>
                <a:buFont typeface="Arial"/>
                <a:buChar char="•"/>
              </a:pPr>
              <a:r>
                <a:rPr lang="en-US" sz="4200">
                  <a:solidFill>
                    <a:srgbClr val="FFFFFF"/>
                  </a:solidFill>
                  <a:latin typeface="29LT Zarid Display"/>
                </a:rPr>
                <a:t>def __nomMethode() : methode privé </a:t>
              </a:r>
            </a:p>
            <a:p>
              <a:pPr marL="906780" lvl="1" indent="-453390">
                <a:lnSpc>
                  <a:spcPts val="4200"/>
                </a:lnSpc>
                <a:buFont typeface="Arial"/>
                <a:buChar char="•"/>
              </a:pPr>
              <a:r>
                <a:rPr lang="en-US" sz="4200">
                  <a:solidFill>
                    <a:srgbClr val="FFFFFF"/>
                  </a:solidFill>
                  <a:latin typeface="29LT Zarid Display"/>
                </a:rPr>
                <a:t>def _nomMethode(): Methode protéger</a:t>
              </a:r>
            </a:p>
            <a:p>
              <a:pPr>
                <a:lnSpc>
                  <a:spcPts val="4800"/>
                </a:lnSpc>
              </a:pPr>
              <a:endParaRPr lang="en-US" sz="4200">
                <a:solidFill>
                  <a:srgbClr val="FFFFFF"/>
                </a:solidFill>
                <a:latin typeface="29LT Zarid Display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2331867" y="9590050"/>
              <a:ext cx="6964559" cy="819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0" y="245428"/>
            <a:ext cx="10830001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F4F0E0"/>
                </a:solidFill>
                <a:latin typeface="Open Sans Light Bold"/>
              </a:rPr>
              <a:t>Encapsuler les données en python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724450"/>
            <a:ext cx="13887374" cy="7533850"/>
            <a:chOff x="0" y="0"/>
            <a:chExt cx="18516499" cy="10045133"/>
          </a:xfrm>
        </p:grpSpPr>
        <p:sp>
          <p:nvSpPr>
            <p:cNvPr id="3" name="TextBox 3"/>
            <p:cNvSpPr txBox="1"/>
            <p:nvPr/>
          </p:nvSpPr>
          <p:spPr>
            <a:xfrm>
              <a:off x="0" y="-28575"/>
              <a:ext cx="18516499" cy="89084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Créer une classe qui va représenter l'identité d'un individu, on va garder les informations suivants: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nom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numero de pièce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nationalité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adresse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état civile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profession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duré de la carte</a:t>
              </a:r>
            </a:p>
            <a:p>
              <a:pPr>
                <a:lnSpc>
                  <a:spcPts val="3600"/>
                </a:lnSpc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l'état civile sera un attribue protéger et profession privé seront </a:t>
              </a:r>
            </a:p>
            <a:p>
              <a:pPr>
                <a:lnSpc>
                  <a:spcPts val="3600"/>
                </a:lnSpc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Crer ces deux fonctions: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savoir si une personne est marié( privée)</a:t>
              </a:r>
            </a:p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29LT Zarid Display"/>
                </a:rPr>
                <a:t>retourne la duré de la carte ( protéger)</a:t>
              </a:r>
            </a:p>
            <a:p>
              <a:pPr>
                <a:lnSpc>
                  <a:spcPts val="4800"/>
                </a:lnSpc>
              </a:pPr>
              <a:endParaRPr lang="en-US" sz="3600">
                <a:solidFill>
                  <a:srgbClr val="FFFFFF"/>
                </a:solidFill>
                <a:latin typeface="29LT Zarid Display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4191738" y="9225983"/>
              <a:ext cx="12519414" cy="819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0" y="245428"/>
            <a:ext cx="10830001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F4F0E0"/>
                </a:solidFill>
                <a:latin typeface="Open Sans Light Bold"/>
              </a:rPr>
              <a:t>Application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921525"/>
            <a:ext cx="6356433" cy="2443949"/>
            <a:chOff x="0" y="0"/>
            <a:chExt cx="8475245" cy="3258599"/>
          </a:xfrm>
        </p:grpSpPr>
        <p:sp>
          <p:nvSpPr>
            <p:cNvPr id="3" name="TextBox 3"/>
            <p:cNvSpPr txBox="1"/>
            <p:nvPr/>
          </p:nvSpPr>
          <p:spPr>
            <a:xfrm>
              <a:off x="0" y="485711"/>
              <a:ext cx="8475245" cy="27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944394" lvl="1" indent="-472197">
                <a:lnSpc>
                  <a:spcPts val="5249"/>
                </a:lnSpc>
                <a:buFont typeface="Arial"/>
                <a:buChar char="•"/>
              </a:pPr>
              <a:r>
                <a:rPr lang="en-US" sz="4374">
                  <a:solidFill>
                    <a:srgbClr val="F4F0E0"/>
                  </a:solidFill>
                  <a:latin typeface="29LT Zarid Text"/>
                </a:rPr>
                <a:t>non-structurer</a:t>
              </a:r>
            </a:p>
            <a:p>
              <a:pPr marL="944394" lvl="1" indent="-472197">
                <a:lnSpc>
                  <a:spcPts val="5249"/>
                </a:lnSpc>
                <a:buFont typeface="Arial"/>
                <a:buChar char="•"/>
              </a:pPr>
              <a:r>
                <a:rPr lang="en-US" sz="4374">
                  <a:solidFill>
                    <a:srgbClr val="F4F0E0"/>
                  </a:solidFill>
                  <a:latin typeface="29LT Zarid Text"/>
                </a:rPr>
                <a:t>non réutilisable</a:t>
              </a:r>
            </a:p>
            <a:p>
              <a:pPr marL="944394" lvl="1" indent="-472197">
                <a:lnSpc>
                  <a:spcPts val="5249"/>
                </a:lnSpc>
                <a:buFont typeface="Arial"/>
                <a:buChar char="•"/>
              </a:pPr>
              <a:r>
                <a:rPr lang="en-US" sz="4374">
                  <a:solidFill>
                    <a:srgbClr val="F4F0E0"/>
                  </a:solidFill>
                  <a:latin typeface="29LT Zarid Text"/>
                </a:rPr>
                <a:t>Difficulté de modification</a:t>
              </a:r>
            </a:p>
          </p:txBody>
        </p:sp>
        <p:sp>
          <p:nvSpPr>
            <p:cNvPr id="4" name="AutoShape 4"/>
            <p:cNvSpPr/>
            <p:nvPr/>
          </p:nvSpPr>
          <p:spPr>
            <a:xfrm flipH="1">
              <a:off x="0" y="6613"/>
              <a:ext cx="8475245" cy="0"/>
            </a:xfrm>
            <a:prstGeom prst="line">
              <a:avLst/>
            </a:prstGeom>
            <a:ln w="13227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10048218" y="4532937"/>
            <a:ext cx="6103265" cy="4261135"/>
            <a:chOff x="0" y="0"/>
            <a:chExt cx="8137687" cy="5681513"/>
          </a:xfrm>
        </p:grpSpPr>
        <p:sp>
          <p:nvSpPr>
            <p:cNvPr id="6" name="TextBox 6"/>
            <p:cNvSpPr txBox="1"/>
            <p:nvPr/>
          </p:nvSpPr>
          <p:spPr>
            <a:xfrm>
              <a:off x="0" y="461813"/>
              <a:ext cx="8137687" cy="5219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4200">
                  <a:solidFill>
                    <a:srgbClr val="F4F0E0"/>
                  </a:solidFill>
                  <a:latin typeface="29LT Zarid Text"/>
                </a:rPr>
                <a:t>POO : C'est un approche de la programmation consistant á créer des modèle d'objet ayant des caractéristique spécifique, á partir des quels on  crée d'autre object.</a:t>
              </a:r>
            </a:p>
          </p:txBody>
        </p:sp>
        <p:sp>
          <p:nvSpPr>
            <p:cNvPr id="7" name="AutoShape 7"/>
            <p:cNvSpPr/>
            <p:nvPr/>
          </p:nvSpPr>
          <p:spPr>
            <a:xfrm flipH="1">
              <a:off x="0" y="6350"/>
              <a:ext cx="8137687" cy="0"/>
            </a:xfrm>
            <a:prstGeom prst="line">
              <a:avLst/>
            </a:prstGeom>
            <a:ln w="1270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t="24463" b="24463"/>
          <a:stretch>
            <a:fillRect/>
          </a:stretch>
        </p:blipFill>
        <p:spPr>
          <a:xfrm>
            <a:off x="10048218" y="1028700"/>
            <a:ext cx="6103265" cy="3117157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0" y="1937044"/>
            <a:ext cx="9291489" cy="1811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FFFFFF"/>
                </a:solidFill>
                <a:latin typeface="Open Sans Light Bold"/>
              </a:rPr>
              <a:t>Nos programme maintenant sont: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7490" r="32270"/>
          <a:stretch>
            <a:fillRect/>
          </a:stretch>
        </p:blipFill>
        <p:spPr>
          <a:xfrm>
            <a:off x="1648041" y="0"/>
            <a:ext cx="6226082" cy="10318338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9087926" y="147489"/>
            <a:ext cx="6677614" cy="6640455"/>
            <a:chOff x="0" y="0"/>
            <a:chExt cx="8903485" cy="8853940"/>
          </a:xfrm>
        </p:grpSpPr>
        <p:sp>
          <p:nvSpPr>
            <p:cNvPr id="4" name="TextBox 4"/>
            <p:cNvSpPr txBox="1"/>
            <p:nvPr/>
          </p:nvSpPr>
          <p:spPr>
            <a:xfrm>
              <a:off x="0" y="2967490"/>
              <a:ext cx="8903485" cy="5886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Regouper des données et des instructions sous forment d'objet et les faire appel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Possible dépendance entre ces objet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Ces object communique facilement entre eux</a:t>
              </a:r>
            </a:p>
            <a:p>
              <a:pPr>
                <a:lnSpc>
                  <a:spcPts val="4320"/>
                </a:lnSpc>
              </a:pPr>
              <a:endParaRPr lang="en-US" sz="3600">
                <a:solidFill>
                  <a:srgbClr val="F4F0E0"/>
                </a:solidFill>
                <a:latin typeface="29LT Zarid Text"/>
              </a:endParaRPr>
            </a:p>
            <a:p>
              <a:pPr>
                <a:lnSpc>
                  <a:spcPts val="4320"/>
                </a:lnSpc>
              </a:pPr>
              <a:endParaRPr lang="en-US" sz="3600">
                <a:solidFill>
                  <a:srgbClr val="F4F0E0"/>
                </a:solidFill>
                <a:latin typeface="29LT Zarid Text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8903485" cy="2190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400"/>
                </a:lnSpc>
              </a:pPr>
              <a:r>
                <a:rPr lang="en-US" sz="10400">
                  <a:solidFill>
                    <a:srgbClr val="F4F0E0"/>
                  </a:solidFill>
                  <a:latin typeface="29LT Zarid Display"/>
                </a:rPr>
                <a:t>Idées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206578" y="8967470"/>
            <a:ext cx="2451250" cy="537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40"/>
              </a:lnSpc>
              <a:spcBef>
                <a:spcPct val="0"/>
              </a:spcBef>
            </a:pPr>
            <a:r>
              <a:rPr lang="en-US" sz="1600" u="none">
                <a:solidFill>
                  <a:srgbClr val="F4F0E0"/>
                </a:solidFill>
                <a:latin typeface="Muli Regular"/>
              </a:rPr>
              <a:t>Part-Time Teacher</a:t>
            </a:r>
          </a:p>
          <a:p>
            <a:pPr marL="0" lvl="0" indent="0" algn="l">
              <a:lnSpc>
                <a:spcPts val="2240"/>
              </a:lnSpc>
              <a:spcBef>
                <a:spcPct val="0"/>
              </a:spcBef>
            </a:pPr>
            <a:r>
              <a:rPr lang="en-US" sz="1600" u="none">
                <a:solidFill>
                  <a:srgbClr val="F4F0E0"/>
                </a:solidFill>
                <a:latin typeface="Muli Regular"/>
              </a:rPr>
              <a:t>Video Resume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495798" y="8967470"/>
            <a:ext cx="2539484" cy="537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40"/>
              </a:lnSpc>
              <a:spcBef>
                <a:spcPct val="0"/>
              </a:spcBef>
            </a:pPr>
            <a:r>
              <a:rPr lang="en-US" sz="1600" u="none">
                <a:solidFill>
                  <a:srgbClr val="F4F0E0"/>
                </a:solidFill>
                <a:latin typeface="Muli Regular"/>
              </a:rPr>
              <a:t>Presented by</a:t>
            </a:r>
          </a:p>
          <a:p>
            <a:pPr marL="0" lvl="0" indent="0" algn="l">
              <a:lnSpc>
                <a:spcPts val="2240"/>
              </a:lnSpc>
              <a:spcBef>
                <a:spcPct val="0"/>
              </a:spcBef>
            </a:pPr>
            <a:r>
              <a:rPr lang="en-US" sz="1600" u="none">
                <a:solidFill>
                  <a:srgbClr val="F4F0E0"/>
                </a:solidFill>
                <a:latin typeface="Muli Regular"/>
              </a:rPr>
              <a:t>Alexander Aronowitz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4C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2384" r="22384"/>
          <a:stretch>
            <a:fillRect/>
          </a:stretch>
        </p:blipFill>
        <p:spPr>
          <a:xfrm>
            <a:off x="11195406" y="0"/>
            <a:ext cx="6756423" cy="8150226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212800" y="2335812"/>
            <a:ext cx="7725557" cy="5268171"/>
            <a:chOff x="0" y="0"/>
            <a:chExt cx="10300742" cy="7024228"/>
          </a:xfrm>
        </p:grpSpPr>
        <p:sp>
          <p:nvSpPr>
            <p:cNvPr id="4" name="TextBox 4"/>
            <p:cNvSpPr txBox="1"/>
            <p:nvPr/>
          </p:nvSpPr>
          <p:spPr>
            <a:xfrm>
              <a:off x="0" y="-66675"/>
              <a:ext cx="10300742" cy="30300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F4F0E0"/>
                  </a:solidFill>
                  <a:latin typeface="29LT Zarid Display"/>
                </a:rPr>
                <a:t>C'est notre programme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2331867" y="3309478"/>
              <a:ext cx="6964559" cy="3714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Roues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Portière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Cylindre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Tableaux de bord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etc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4C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7781" r="14069"/>
          <a:stretch>
            <a:fillRect/>
          </a:stretch>
        </p:blipFill>
        <p:spPr>
          <a:xfrm>
            <a:off x="8744156" y="0"/>
            <a:ext cx="9543844" cy="8090677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60524" y="2448100"/>
            <a:ext cx="6073570" cy="4357182"/>
            <a:chOff x="0" y="0"/>
            <a:chExt cx="8098093" cy="5809576"/>
          </a:xfrm>
        </p:grpSpPr>
        <p:sp>
          <p:nvSpPr>
            <p:cNvPr id="4" name="TextBox 4"/>
            <p:cNvSpPr txBox="1"/>
            <p:nvPr/>
          </p:nvSpPr>
          <p:spPr>
            <a:xfrm>
              <a:off x="0" y="2094826"/>
              <a:ext cx="8098093" cy="3714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Modèle qui décris un phénomène naturelle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Modèle pour résoudre un problème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etc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7659410" cy="16838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F4F0E0"/>
                  </a:solidFill>
                  <a:latin typeface="29LT Zarid Display"/>
                </a:rPr>
                <a:t>Modèle abstrait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744156" y="8967470"/>
            <a:ext cx="2451250" cy="537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40"/>
              </a:lnSpc>
              <a:spcBef>
                <a:spcPct val="0"/>
              </a:spcBef>
            </a:pPr>
            <a:r>
              <a:rPr lang="en-US" sz="1600" u="none">
                <a:solidFill>
                  <a:srgbClr val="F4F0E0"/>
                </a:solidFill>
                <a:latin typeface="Muli Regular"/>
              </a:rPr>
              <a:t>Part-Time Teacher</a:t>
            </a:r>
          </a:p>
          <a:p>
            <a:pPr marL="0" lvl="0" indent="0" algn="l">
              <a:lnSpc>
                <a:spcPts val="2240"/>
              </a:lnSpc>
              <a:spcBef>
                <a:spcPct val="0"/>
              </a:spcBef>
            </a:pPr>
            <a:r>
              <a:rPr lang="en-US" sz="1600" u="none">
                <a:solidFill>
                  <a:srgbClr val="F4F0E0"/>
                </a:solidFill>
                <a:latin typeface="Muli Regular"/>
              </a:rPr>
              <a:t>Video Resume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495798" y="8967470"/>
            <a:ext cx="2539484" cy="537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40"/>
              </a:lnSpc>
              <a:spcBef>
                <a:spcPct val="0"/>
              </a:spcBef>
            </a:pPr>
            <a:r>
              <a:rPr lang="en-US" sz="1600" u="none">
                <a:solidFill>
                  <a:srgbClr val="F4F0E0"/>
                </a:solidFill>
                <a:latin typeface="Muli Regular"/>
              </a:rPr>
              <a:t>Presented by</a:t>
            </a:r>
          </a:p>
          <a:p>
            <a:pPr marL="0" lvl="0" indent="0" algn="l">
              <a:lnSpc>
                <a:spcPts val="2240"/>
              </a:lnSpc>
              <a:spcBef>
                <a:spcPct val="0"/>
              </a:spcBef>
            </a:pPr>
            <a:r>
              <a:rPr lang="en-US" sz="1600" u="none">
                <a:solidFill>
                  <a:srgbClr val="F4F0E0"/>
                </a:solidFill>
                <a:latin typeface="Muli Regular"/>
              </a:rPr>
              <a:t>Alexander Aronowitz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4C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54" b="154"/>
          <a:stretch>
            <a:fillRect/>
          </a:stretch>
        </p:blipFill>
        <p:spPr>
          <a:xfrm>
            <a:off x="10188145" y="2691210"/>
            <a:ext cx="8099855" cy="5339446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344673" y="228801"/>
            <a:ext cx="7178284" cy="5093000"/>
            <a:chOff x="0" y="0"/>
            <a:chExt cx="9571045" cy="6790667"/>
          </a:xfrm>
        </p:grpSpPr>
        <p:sp>
          <p:nvSpPr>
            <p:cNvPr id="4" name="TextBox 4"/>
            <p:cNvSpPr txBox="1"/>
            <p:nvPr/>
          </p:nvSpPr>
          <p:spPr>
            <a:xfrm>
              <a:off x="0" y="2352017"/>
              <a:ext cx="9571045" cy="443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Une classe réprésente  le modèle de l'objet, un prototype sur lequel on se base pour créer l'objet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C'est un type de donnée qui est crée par nous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Il peux être étendre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9571045" cy="2190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400"/>
                </a:lnSpc>
              </a:pPr>
              <a:r>
                <a:rPr lang="en-US" sz="10400">
                  <a:solidFill>
                    <a:srgbClr val="F4F0E0"/>
                  </a:solidFill>
                  <a:latin typeface="29LT Zarid Display"/>
                </a:rPr>
                <a:t>Class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44673" y="5360934"/>
            <a:ext cx="7178284" cy="4550075"/>
            <a:chOff x="0" y="0"/>
            <a:chExt cx="9571045" cy="6066767"/>
          </a:xfrm>
        </p:grpSpPr>
        <p:sp>
          <p:nvSpPr>
            <p:cNvPr id="7" name="TextBox 7"/>
            <p:cNvSpPr txBox="1"/>
            <p:nvPr/>
          </p:nvSpPr>
          <p:spPr>
            <a:xfrm>
              <a:off x="0" y="2352017"/>
              <a:ext cx="9571045" cy="3714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C'est un objet de ce modèle avec des caractéristiques propre (instance)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Il est unique avec ces propriété</a:t>
              </a:r>
            </a:p>
            <a:p>
              <a:pPr marL="777240" lvl="1" indent="-388620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0E0"/>
                  </a:solidFill>
                  <a:latin typeface="29LT Zarid Text"/>
                </a:rPr>
                <a:t>C'est une variable complexe ( tous manipulation)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85725"/>
              <a:ext cx="9571045" cy="2190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400"/>
                </a:lnSpc>
              </a:pPr>
              <a:r>
                <a:rPr lang="en-US" sz="10400">
                  <a:solidFill>
                    <a:srgbClr val="F4F0E0"/>
                  </a:solidFill>
                  <a:latin typeface="29LT Zarid Display"/>
                </a:rPr>
                <a:t>Objet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6723" b="16723"/>
          <a:stretch>
            <a:fillRect/>
          </a:stretch>
        </p:blipFill>
        <p:spPr>
          <a:xfrm>
            <a:off x="0" y="5955598"/>
            <a:ext cx="8691972" cy="3825228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659229"/>
            <a:ext cx="6769975" cy="4737003"/>
            <a:chOff x="0" y="0"/>
            <a:chExt cx="9026633" cy="6316004"/>
          </a:xfrm>
        </p:grpSpPr>
        <p:sp>
          <p:nvSpPr>
            <p:cNvPr id="4" name="AutoShape 4"/>
            <p:cNvSpPr/>
            <p:nvPr/>
          </p:nvSpPr>
          <p:spPr>
            <a:xfrm flipH="1">
              <a:off x="0" y="6350"/>
              <a:ext cx="9026633" cy="0"/>
            </a:xfrm>
            <a:prstGeom prst="line">
              <a:avLst/>
            </a:prstGeom>
            <a:ln w="12700" cap="rnd">
              <a:solidFill>
                <a:srgbClr val="1B1B1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2625595"/>
              <a:ext cx="9026633" cy="36904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1B1B1B"/>
                  </a:solidFill>
                  <a:latin typeface="29LT Zarid Text"/>
                </a:rPr>
                <a:t>Données : ceux-ci correspondent au information qui sont propre a cette classe (attribue ou propriétés)</a:t>
              </a:r>
            </a:p>
            <a:p>
              <a:pPr marL="734061" lvl="1" indent="-367031">
                <a:lnSpc>
                  <a:spcPts val="3400"/>
                </a:lnSpc>
                <a:buFont typeface="Arial"/>
                <a:buChar char="•"/>
              </a:pPr>
              <a:r>
                <a:rPr lang="en-US" sz="3400">
                  <a:solidFill>
                    <a:srgbClr val="1B1B1B"/>
                  </a:solidFill>
                  <a:latin typeface="29LT Zarid Text"/>
                </a:rPr>
                <a:t>Traitements : C'est le comportement de cette classe par rapport á ces  données ou aux autre aux autre objet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43146"/>
              <a:ext cx="9026633" cy="19030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99"/>
                </a:lnSpc>
              </a:pPr>
              <a:r>
                <a:rPr lang="en-US" sz="5099">
                  <a:solidFill>
                    <a:srgbClr val="1B1B1B"/>
                  </a:solidFill>
                  <a:latin typeface="29LT Zarid Text"/>
                </a:rPr>
                <a:t>Une classe est un ensemble de: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912100" y="1363395"/>
            <a:ext cx="6036206" cy="1664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00"/>
              </a:lnSpc>
            </a:pPr>
            <a:r>
              <a:rPr lang="en-US" sz="10400">
                <a:solidFill>
                  <a:srgbClr val="1B1B1B"/>
                </a:solidFill>
                <a:latin typeface="29LT Zarid Display"/>
              </a:rPr>
              <a:t>Classe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729334" y="5396232"/>
            <a:ext cx="6769975" cy="3213003"/>
            <a:chOff x="0" y="0"/>
            <a:chExt cx="9026633" cy="4284004"/>
          </a:xfrm>
        </p:grpSpPr>
        <p:sp>
          <p:nvSpPr>
            <p:cNvPr id="9" name="AutoShape 9"/>
            <p:cNvSpPr/>
            <p:nvPr/>
          </p:nvSpPr>
          <p:spPr>
            <a:xfrm flipH="1">
              <a:off x="0" y="6350"/>
              <a:ext cx="9026633" cy="0"/>
            </a:xfrm>
            <a:prstGeom prst="line">
              <a:avLst/>
            </a:prstGeom>
            <a:ln w="12700" cap="rnd">
              <a:solidFill>
                <a:srgbClr val="1B1B1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1774695"/>
              <a:ext cx="9026633" cy="25093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77240" lvl="1" indent="-388620">
                <a:lnSpc>
                  <a:spcPts val="3600"/>
                </a:lnSpc>
                <a:buFont typeface="Arial"/>
                <a:buChar char="•"/>
              </a:pPr>
              <a:r>
                <a:rPr lang="en-US" sz="3600">
                  <a:solidFill>
                    <a:srgbClr val="1B1B1B"/>
                  </a:solidFill>
                  <a:latin typeface="29LT Zarid Text"/>
                </a:rPr>
                <a:t>Des données : taille, couleur, race, weight etc</a:t>
              </a:r>
            </a:p>
            <a:p>
              <a:pPr marL="734061" lvl="1" indent="-367031">
                <a:lnSpc>
                  <a:spcPts val="3400"/>
                </a:lnSpc>
                <a:buFont typeface="Arial"/>
                <a:buChar char="•"/>
              </a:pPr>
              <a:r>
                <a:rPr lang="en-US" sz="3400">
                  <a:solidFill>
                    <a:srgbClr val="1B1B1B"/>
                  </a:solidFill>
                  <a:latin typeface="29LT Zarid Text"/>
                </a:rPr>
                <a:t>Traitements : boires, grandir,  digerer, defend etc.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43146"/>
              <a:ext cx="9026633" cy="1052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99"/>
                </a:lnSpc>
              </a:pPr>
              <a:r>
                <a:rPr lang="en-US" sz="5099">
                  <a:solidFill>
                    <a:srgbClr val="1B1B1B"/>
                  </a:solidFill>
                  <a:latin typeface="29LT Zarid Text"/>
                </a:rPr>
                <a:t>Prenoms un chien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956160" y="1916118"/>
            <a:ext cx="6616882" cy="5428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6"/>
              </a:lnSpc>
            </a:pPr>
            <a:r>
              <a:rPr lang="en-US" sz="3922">
                <a:solidFill>
                  <a:srgbClr val="B8231E"/>
                </a:solidFill>
                <a:latin typeface="29LT Zarid Text"/>
              </a:rPr>
              <a:t>class</a:t>
            </a:r>
            <a:r>
              <a:rPr lang="en-US" sz="3922">
                <a:solidFill>
                  <a:srgbClr val="F4F0E0"/>
                </a:solidFill>
                <a:latin typeface="29LT Zarid Text"/>
              </a:rPr>
              <a:t> Nom_de_la_classe:</a:t>
            </a:r>
          </a:p>
          <a:p>
            <a:pPr>
              <a:lnSpc>
                <a:spcPts val="4706"/>
              </a:lnSpc>
            </a:pPr>
            <a:r>
              <a:rPr lang="en-US" sz="3922">
                <a:solidFill>
                  <a:srgbClr val="F4F0E0"/>
                </a:solidFill>
                <a:latin typeface="29LT Zarid Text"/>
              </a:rPr>
              <a:t>        data </a:t>
            </a:r>
          </a:p>
          <a:p>
            <a:pPr>
              <a:lnSpc>
                <a:spcPts val="4706"/>
              </a:lnSpc>
            </a:pPr>
            <a:r>
              <a:rPr lang="en-US" sz="3922">
                <a:solidFill>
                  <a:srgbClr val="F4F0E0"/>
                </a:solidFill>
                <a:latin typeface="29LT Zarid Text"/>
              </a:rPr>
              <a:t>        data</a:t>
            </a:r>
          </a:p>
          <a:p>
            <a:pPr>
              <a:lnSpc>
                <a:spcPts val="4706"/>
              </a:lnSpc>
            </a:pPr>
            <a:r>
              <a:rPr lang="en-US" sz="3922">
                <a:solidFill>
                  <a:srgbClr val="F4F0E0"/>
                </a:solidFill>
                <a:latin typeface="29LT Zarid Text"/>
              </a:rPr>
              <a:t>        .......</a:t>
            </a:r>
          </a:p>
          <a:p>
            <a:pPr>
              <a:lnSpc>
                <a:spcPts val="4706"/>
              </a:lnSpc>
            </a:pPr>
            <a:r>
              <a:rPr lang="en-US" sz="3922">
                <a:solidFill>
                  <a:srgbClr val="F4F0E0"/>
                </a:solidFill>
                <a:latin typeface="29LT Zarid Text"/>
              </a:rPr>
              <a:t>        fonctions</a:t>
            </a:r>
          </a:p>
          <a:p>
            <a:pPr>
              <a:lnSpc>
                <a:spcPts val="4706"/>
              </a:lnSpc>
            </a:pPr>
            <a:r>
              <a:rPr lang="en-US" sz="3922">
                <a:solidFill>
                  <a:srgbClr val="F4F0E0"/>
                </a:solidFill>
                <a:latin typeface="29LT Zarid Text"/>
              </a:rPr>
              <a:t>        fonction</a:t>
            </a:r>
          </a:p>
          <a:p>
            <a:pPr>
              <a:lnSpc>
                <a:spcPts val="4706"/>
              </a:lnSpc>
            </a:pPr>
            <a:r>
              <a:rPr lang="en-US" sz="3922">
                <a:solidFill>
                  <a:srgbClr val="F4F0E0"/>
                </a:solidFill>
                <a:latin typeface="29LT Zarid Text"/>
              </a:rPr>
              <a:t>        .......</a:t>
            </a:r>
          </a:p>
          <a:p>
            <a:pPr>
              <a:lnSpc>
                <a:spcPts val="4706"/>
              </a:lnSpc>
            </a:pPr>
            <a:endParaRPr lang="en-US" sz="3922">
              <a:solidFill>
                <a:srgbClr val="F4F0E0"/>
              </a:solidFill>
              <a:latin typeface="29LT Zarid Text"/>
            </a:endParaRPr>
          </a:p>
          <a:p>
            <a:pPr>
              <a:lnSpc>
                <a:spcPts val="4706"/>
              </a:lnSpc>
            </a:pPr>
            <a:endParaRPr lang="en-US" sz="3922">
              <a:solidFill>
                <a:srgbClr val="F4F0E0"/>
              </a:solidFill>
              <a:latin typeface="29LT Zarid Text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70867" y="137260"/>
            <a:ext cx="5744557" cy="297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00"/>
              </a:lnSpc>
            </a:pPr>
            <a:r>
              <a:rPr lang="en-US" sz="10400">
                <a:solidFill>
                  <a:srgbClr val="F4F0E0"/>
                </a:solidFill>
                <a:latin typeface="29LT Zarid Display"/>
              </a:rPr>
              <a:t>Définition d'une classe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070430" y="4824991"/>
            <a:ext cx="6073570" cy="2266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F4F0E0"/>
                </a:solidFill>
                <a:latin typeface="29LT Zarid Text"/>
              </a:rPr>
              <a:t>conventions:</a:t>
            </a:r>
          </a:p>
          <a:p>
            <a:pPr marL="777240" lvl="1" indent="-388620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4F0E0"/>
                </a:solidFill>
                <a:latin typeface="29LT Zarid Text"/>
              </a:rPr>
              <a:t>Le nom de la classe doit comment par une lettre majuscule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1086</Words>
  <Application>Microsoft Macintosh PowerPoint</Application>
  <PresentationFormat>Custom</PresentationFormat>
  <Paragraphs>157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Open Sans Light Bold</vt:lpstr>
      <vt:lpstr>Open Sans Extra Bold</vt:lpstr>
      <vt:lpstr>Calibri</vt:lpstr>
      <vt:lpstr>Arial</vt:lpstr>
      <vt:lpstr>Open Sans Bold</vt:lpstr>
      <vt:lpstr>29LT Zarid Display</vt:lpstr>
      <vt:lpstr>Muli Regular</vt:lpstr>
      <vt:lpstr>29LT Zarid Text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Programmation Orienté objet</dc:title>
  <cp:lastModifiedBy>Microsoft Office User</cp:lastModifiedBy>
  <cp:revision>2</cp:revision>
  <dcterms:created xsi:type="dcterms:W3CDTF">2006-08-16T00:00:00Z</dcterms:created>
  <dcterms:modified xsi:type="dcterms:W3CDTF">2023-04-16T23:32:09Z</dcterms:modified>
  <dc:identifier>DAFgLsij208</dc:identifier>
</cp:coreProperties>
</file>

<file path=docProps/thumbnail.jpeg>
</file>